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4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69696"/>
    <a:srgbClr val="FFFF99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E6D350-023F-4BAB-8051-C89A401A02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C6764C-1930-4870-BA23-C656597302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raight Connector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B87CC-E502-4A11-8558-39C829576B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E44CD-C8C0-4921-8DCF-535161BF81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EFE5A-4AC2-4E9B-A50D-1ACA2B7F08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1C253-F39F-4C9A-A260-A64D9CDE32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F894F-72FB-44D0-9871-A846EE15D7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2D3DF-CB64-4B77-BC3F-8D72A63740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D8467-9D06-499E-9070-DAF81A1DB6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07D44-D9E2-4B5B-A457-F38A818E25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0DAB7-EEEF-40C6-84AC-3E07C7762A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Text Placeholder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CF23E75-9240-40AF-A985-ACC8443C1E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1" r:id="rId4"/>
    <p:sldLayoutId id="2147483767" r:id="rId5"/>
    <p:sldLayoutId id="2147483762" r:id="rId6"/>
    <p:sldLayoutId id="2147483768" r:id="rId7"/>
    <p:sldLayoutId id="2147483769" r:id="rId8"/>
    <p:sldLayoutId id="2147483770" r:id="rId9"/>
    <p:sldLayoutId id="2147483763" r:id="rId10"/>
    <p:sldLayoutId id="21474837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Algebra 2 </a:t>
            </a:r>
            <a:r>
              <a:rPr lang="en-US" dirty="0" smtClean="0"/>
              <a:t>Test 1 Review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/>
              <a:t>Topic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/>
          <p:cNvSpPr txBox="1">
            <a:spLocks noChangeArrowheads="1"/>
          </p:cNvSpPr>
          <p:nvPr/>
        </p:nvSpPr>
        <p:spPr bwMode="auto">
          <a:xfrm>
            <a:off x="304800" y="1524000"/>
            <a:ext cx="8839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en-US" sz="3200">
                <a:latin typeface="Corbel" pitchFamily="34" charset="0"/>
              </a:rPr>
              <a:t>1. </a:t>
            </a:r>
            <a:r>
              <a:rPr lang="en-US" sz="2800">
                <a:solidFill>
                  <a:schemeClr val="tx2"/>
                </a:solidFill>
              </a:rPr>
              <a:t>Simpify: </a:t>
            </a:r>
            <a:r>
              <a:rPr lang="en-US" sz="2800"/>
              <a:t>-4(1-3n) – (n+5) = 5(2-7n)</a:t>
            </a:r>
            <a:endParaRPr lang="en-US" altLang="en-US" sz="2800">
              <a:solidFill>
                <a:schemeClr val="tx2"/>
              </a:solidFill>
            </a:endParaRPr>
          </a:p>
        </p:txBody>
      </p:sp>
      <p:sp>
        <p:nvSpPr>
          <p:cNvPr id="119822" name="Text Box 14"/>
          <p:cNvSpPr txBox="1">
            <a:spLocks noChangeArrowheads="1"/>
          </p:cNvSpPr>
          <p:nvPr/>
        </p:nvSpPr>
        <p:spPr bwMode="auto">
          <a:xfrm>
            <a:off x="2514600" y="2057400"/>
            <a:ext cx="5867400" cy="70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solidFill>
                  <a:srgbClr val="FF0000"/>
                </a:solidFill>
                <a:latin typeface="Corbel" pitchFamily="34" charset="0"/>
              </a:rPr>
              <a:t>19/46 </a:t>
            </a:r>
            <a:endParaRPr lang="en-US" sz="4000" i="1">
              <a:solidFill>
                <a:srgbClr val="FF0000"/>
              </a:solidFill>
              <a:latin typeface="Corbel" pitchFamily="34" charset="0"/>
            </a:endParaRPr>
          </a:p>
        </p:txBody>
      </p:sp>
      <p:sp>
        <p:nvSpPr>
          <p:cNvPr id="15371" name="Text Box 15"/>
          <p:cNvSpPr txBox="1">
            <a:spLocks noChangeArrowheads="1"/>
          </p:cNvSpPr>
          <p:nvPr/>
        </p:nvSpPr>
        <p:spPr bwMode="auto">
          <a:xfrm>
            <a:off x="304800" y="2667000"/>
            <a:ext cx="82296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en-US" sz="3200" dirty="0">
                <a:latin typeface="Corbel" pitchFamily="34" charset="0"/>
              </a:rPr>
              <a:t>2. </a:t>
            </a:r>
            <a:r>
              <a:rPr lang="en-US" sz="3200" dirty="0">
                <a:latin typeface="Corbel" pitchFamily="34" charset="0"/>
              </a:rPr>
              <a:t>Evaluate: -2x</a:t>
            </a:r>
            <a:r>
              <a:rPr lang="en-US" sz="3200" baseline="30000" dirty="0">
                <a:latin typeface="Corbel" pitchFamily="34" charset="0"/>
              </a:rPr>
              <a:t>2</a:t>
            </a:r>
            <a:r>
              <a:rPr lang="en-US" sz="3200" dirty="0">
                <a:latin typeface="Corbel" pitchFamily="34" charset="0"/>
              </a:rPr>
              <a:t> + 4y</a:t>
            </a:r>
            <a:r>
              <a:rPr lang="en-US" sz="3200" baseline="30000" dirty="0">
                <a:latin typeface="Corbel" pitchFamily="34" charset="0"/>
              </a:rPr>
              <a:t>2</a:t>
            </a:r>
            <a:r>
              <a:rPr lang="en-US" sz="3200" dirty="0">
                <a:latin typeface="Corbel" pitchFamily="34" charset="0"/>
              </a:rPr>
              <a:t> –x, when x =-2 and y = 1</a:t>
            </a:r>
          </a:p>
          <a:p>
            <a:pPr marL="517525" indent="-517525">
              <a:defRPr/>
            </a:pPr>
            <a:endParaRPr lang="en-US" altLang="en-US" sz="3200" dirty="0">
              <a:solidFill>
                <a:schemeClr val="tx2"/>
              </a:solidFill>
            </a:endParaRPr>
          </a:p>
        </p:txBody>
      </p:sp>
      <p:sp>
        <p:nvSpPr>
          <p:cNvPr id="119826" name="Text Box 18"/>
          <p:cNvSpPr txBox="1">
            <a:spLocks noChangeArrowheads="1"/>
          </p:cNvSpPr>
          <p:nvPr/>
        </p:nvSpPr>
        <p:spPr bwMode="auto">
          <a:xfrm>
            <a:off x="2133600" y="3124200"/>
            <a:ext cx="57912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-2</a:t>
            </a:r>
          </a:p>
        </p:txBody>
      </p:sp>
      <p:sp>
        <p:nvSpPr>
          <p:cNvPr id="11270" name="Text Box 11"/>
          <p:cNvSpPr txBox="1">
            <a:spLocks noChangeArrowheads="1"/>
          </p:cNvSpPr>
          <p:nvPr/>
        </p:nvSpPr>
        <p:spPr bwMode="auto">
          <a:xfrm>
            <a:off x="381000" y="3819525"/>
            <a:ext cx="822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en-US" sz="3200">
                <a:latin typeface="Corbel" pitchFamily="34" charset="0"/>
              </a:rPr>
              <a:t>3.  </a:t>
            </a:r>
            <a:r>
              <a:rPr lang="en-US" altLang="en-US" sz="3200" i="1">
                <a:solidFill>
                  <a:schemeClr val="tx2"/>
                </a:solidFill>
                <a:latin typeface="Corbel" pitchFamily="34" charset="0"/>
              </a:rPr>
              <a:t>What is the quotient of -45 and -9</a:t>
            </a:r>
            <a:endParaRPr lang="en-US" altLang="en-US" sz="3200">
              <a:solidFill>
                <a:schemeClr val="tx2"/>
              </a:solidFill>
              <a:latin typeface="Corbel" pitchFamily="34" charset="0"/>
            </a:endParaRPr>
          </a:p>
        </p:txBody>
      </p:sp>
      <p:sp>
        <p:nvSpPr>
          <p:cNvPr id="15" name="Text Box 35"/>
          <p:cNvSpPr txBox="1">
            <a:spLocks noChangeArrowheads="1"/>
          </p:cNvSpPr>
          <p:nvPr/>
        </p:nvSpPr>
        <p:spPr bwMode="auto">
          <a:xfrm>
            <a:off x="7010400" y="3733800"/>
            <a:ext cx="53340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solidFill>
                  <a:srgbClr val="FF0000"/>
                </a:solidFill>
                <a:latin typeface="Corbel" pitchFamily="34" charset="0"/>
              </a:rPr>
              <a:t>5</a:t>
            </a:r>
          </a:p>
        </p:txBody>
      </p:sp>
      <p:sp>
        <p:nvSpPr>
          <p:cNvPr id="11272" name="Text Box 14"/>
          <p:cNvSpPr txBox="1">
            <a:spLocks noChangeArrowheads="1"/>
          </p:cNvSpPr>
          <p:nvPr/>
        </p:nvSpPr>
        <p:spPr bwMode="auto">
          <a:xfrm>
            <a:off x="381000" y="444500"/>
            <a:ext cx="7315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800" b="1">
                <a:solidFill>
                  <a:schemeClr val="accent1"/>
                </a:solidFill>
                <a:latin typeface="Corbel" pitchFamily="34" charset="0"/>
              </a:rPr>
              <a:t>Warm Up</a:t>
            </a:r>
          </a:p>
        </p:txBody>
      </p:sp>
      <p:sp>
        <p:nvSpPr>
          <p:cNvPr id="11273" name="Text Box 11"/>
          <p:cNvSpPr txBox="1">
            <a:spLocks noChangeArrowheads="1"/>
          </p:cNvSpPr>
          <p:nvPr/>
        </p:nvSpPr>
        <p:spPr bwMode="auto">
          <a:xfrm>
            <a:off x="381000" y="4572000"/>
            <a:ext cx="822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en-US" sz="3200">
                <a:latin typeface="Corbel" pitchFamily="34" charset="0"/>
              </a:rPr>
              <a:t>4.  </a:t>
            </a:r>
            <a:r>
              <a:rPr lang="en-US" altLang="en-US" sz="3200" i="1">
                <a:solidFill>
                  <a:schemeClr val="tx2"/>
                </a:solidFill>
                <a:latin typeface="Corbel" pitchFamily="34" charset="0"/>
              </a:rPr>
              <a:t>Solve for a. </a:t>
            </a:r>
            <a:r>
              <a:rPr lang="en-US" altLang="en-US" sz="3200" i="1">
                <a:latin typeface="Corbel" pitchFamily="34" charset="0"/>
              </a:rPr>
              <a:t>a</a:t>
            </a:r>
            <a:r>
              <a:rPr lang="en-US" altLang="en-US" sz="2800"/>
              <a:t>x</a:t>
            </a:r>
            <a:r>
              <a:rPr lang="en-US" sz="2800" baseline="30000"/>
              <a:t>2</a:t>
            </a:r>
            <a:r>
              <a:rPr lang="en-US" sz="2800"/>
              <a:t>-7a= 13</a:t>
            </a:r>
            <a:endParaRPr lang="en-US" altLang="en-US" sz="4400">
              <a:latin typeface="Corbel" pitchFamily="34" charset="0"/>
            </a:endParaRPr>
          </a:p>
        </p:txBody>
      </p:sp>
      <p:sp>
        <p:nvSpPr>
          <p:cNvPr id="2" name="Text Box 35"/>
          <p:cNvSpPr txBox="1">
            <a:spLocks noChangeArrowheads="1"/>
          </p:cNvSpPr>
          <p:nvPr/>
        </p:nvSpPr>
        <p:spPr bwMode="auto">
          <a:xfrm>
            <a:off x="4953000" y="4343400"/>
            <a:ext cx="312420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solidFill>
                  <a:srgbClr val="FF0000"/>
                </a:solidFill>
                <a:latin typeface="Corbel" pitchFamily="34" charset="0"/>
              </a:rPr>
              <a:t>13</a:t>
            </a:r>
          </a:p>
        </p:txBody>
      </p:sp>
      <p:sp>
        <p:nvSpPr>
          <p:cNvPr id="11275" name="Line 17"/>
          <p:cNvSpPr>
            <a:spLocks noChangeShapeType="1"/>
          </p:cNvSpPr>
          <p:nvPr/>
        </p:nvSpPr>
        <p:spPr bwMode="auto">
          <a:xfrm>
            <a:off x="4724400" y="5029200"/>
            <a:ext cx="16002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Box 35"/>
          <p:cNvSpPr txBox="1">
            <a:spLocks noChangeArrowheads="1"/>
          </p:cNvSpPr>
          <p:nvPr/>
        </p:nvSpPr>
        <p:spPr bwMode="auto">
          <a:xfrm>
            <a:off x="4724400" y="4997450"/>
            <a:ext cx="1371600" cy="6413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>
                <a:solidFill>
                  <a:srgbClr val="FF0000"/>
                </a:solidFill>
                <a:latin typeface="Corbel" pitchFamily="34" charset="0"/>
              </a:rPr>
              <a:t>x</a:t>
            </a:r>
            <a:r>
              <a:rPr lang="en-US" sz="3600" baseline="30000">
                <a:solidFill>
                  <a:srgbClr val="FF0000"/>
                </a:solidFill>
                <a:latin typeface="Corbel" pitchFamily="34" charset="0"/>
              </a:rPr>
              <a:t>2</a:t>
            </a:r>
            <a:r>
              <a:rPr lang="en-US" sz="3600">
                <a:solidFill>
                  <a:srgbClr val="FF0000"/>
                </a:solidFill>
                <a:latin typeface="Corbel" pitchFamily="34" charset="0"/>
              </a:rPr>
              <a:t>-7</a:t>
            </a:r>
          </a:p>
        </p:txBody>
      </p:sp>
      <p:sp>
        <p:nvSpPr>
          <p:cNvPr id="11277" name="Text Box 11"/>
          <p:cNvSpPr txBox="1">
            <a:spLocks noChangeArrowheads="1"/>
          </p:cNvSpPr>
          <p:nvPr/>
        </p:nvSpPr>
        <p:spPr bwMode="auto">
          <a:xfrm>
            <a:off x="381000" y="5410200"/>
            <a:ext cx="822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en-US" altLang="en-US" sz="3200">
                <a:latin typeface="Corbel" pitchFamily="34" charset="0"/>
              </a:rPr>
              <a:t>5</a:t>
            </a:r>
            <a:r>
              <a:rPr lang="en-US" altLang="en-US" sz="3200" i="1">
                <a:solidFill>
                  <a:schemeClr val="tx2"/>
                </a:solidFill>
                <a:latin typeface="Corbel" pitchFamily="34" charset="0"/>
              </a:rPr>
              <a:t>. </a:t>
            </a:r>
            <a:r>
              <a:rPr lang="en-US" sz="2800">
                <a:latin typeface="Corbel" pitchFamily="34" charset="0"/>
              </a:rPr>
              <a:t>Solve and Graph:  -1/4 x +6 &gt; 3</a:t>
            </a:r>
            <a:endParaRPr lang="en-US" altLang="en-US" sz="2800">
              <a:solidFill>
                <a:srgbClr val="000099"/>
              </a:solidFill>
              <a:latin typeface="Corbel" pitchFamily="34" charset="0"/>
            </a:endParaRPr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2057400" y="6553200"/>
            <a:ext cx="6553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10" name="Oval 18"/>
          <p:cNvSpPr>
            <a:spLocks noChangeArrowheads="1"/>
          </p:cNvSpPr>
          <p:nvPr/>
        </p:nvSpPr>
        <p:spPr bwMode="auto">
          <a:xfrm>
            <a:off x="5118100" y="6477000"/>
            <a:ext cx="152400" cy="152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5029200" y="5943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0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6858000" y="5943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800000"/>
                </a:solidFill>
              </a:rPr>
              <a:t>12</a:t>
            </a:r>
          </a:p>
        </p:txBody>
      </p:sp>
      <p:sp>
        <p:nvSpPr>
          <p:cNvPr id="8215" name="Oval 23"/>
          <p:cNvSpPr>
            <a:spLocks noChangeArrowheads="1"/>
          </p:cNvSpPr>
          <p:nvPr/>
        </p:nvSpPr>
        <p:spPr bwMode="auto">
          <a:xfrm>
            <a:off x="7010400" y="6477000"/>
            <a:ext cx="152400" cy="152400"/>
          </a:xfrm>
          <a:prstGeom prst="ellipse">
            <a:avLst/>
          </a:prstGeom>
          <a:solidFill>
            <a:srgbClr val="800000"/>
          </a:solidFill>
          <a:ln w="9525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>
            <a:off x="2362200" y="6553200"/>
            <a:ext cx="4724400" cy="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9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9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70" decel="100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770" decel="100000"/>
                                        <p:tgtEl>
                                          <p:spTgt spid="82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70" decel="100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770" decel="100000"/>
                                        <p:tgtEl>
                                          <p:spTgt spid="82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77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77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5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82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9" presetID="5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70" decel="100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770" decel="100000"/>
                                        <p:tgtEl>
                                          <p:spTgt spid="82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4" dur="77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6" dur="77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22" grpId="0"/>
      <p:bldP spid="119826" grpId="0"/>
      <p:bldP spid="15" grpId="0"/>
      <p:bldP spid="2" grpId="0"/>
      <p:bldP spid="11275" grpId="0" animBg="1"/>
      <p:bldP spid="3" grpId="0"/>
      <p:bldP spid="8209" grpId="0" animBg="1"/>
      <p:bldP spid="8210" grpId="0" animBg="1"/>
      <p:bldP spid="82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381000"/>
            <a:ext cx="8229600" cy="71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Give the reciprocal of the following numbers: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219200" y="1371600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5/3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219200" y="2209800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6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219200" y="3048000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-7/3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219200" y="3886200"/>
            <a:ext cx="3276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-4 1/6</a:t>
            </a:r>
          </a:p>
        </p:txBody>
      </p:sp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457200" y="381000"/>
            <a:ext cx="5334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1.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4038600" y="13716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3/5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4038600" y="22098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1/6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4191000" y="30480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-3/7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4191000" y="38449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-6/25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  <p:bldP spid="3078" grpId="0"/>
      <p:bldP spid="3079" grpId="0"/>
      <p:bldP spid="3080" grpId="0"/>
      <p:bldP spid="3082" grpId="0"/>
      <p:bldP spid="3083" grpId="0"/>
      <p:bldP spid="3084" grpId="0"/>
      <p:bldP spid="30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idx="1"/>
          </p:nvPr>
        </p:nvSpPr>
        <p:spPr>
          <a:xfrm>
            <a:off x="914400" y="139700"/>
            <a:ext cx="8229600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Give the opposite of each of the following numbers: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219200" y="1905000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5/3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219200" y="2743200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6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219200" y="3581400"/>
            <a:ext cx="243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-7/3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219200" y="4419600"/>
            <a:ext cx="3276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-4 1/6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457200" y="76200"/>
            <a:ext cx="5334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2.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4038600" y="19304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-5/3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4038600" y="27686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-6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4191000" y="36068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7/3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4191000" y="44037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4 1/6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1" grpId="0"/>
      <p:bldP spid="4102" grpId="0"/>
      <p:bldP spid="4104" grpId="0"/>
      <p:bldP spid="4105" grpId="0"/>
      <p:bldP spid="4106" grpId="0"/>
      <p:bldP spid="410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idx="1"/>
          </p:nvPr>
        </p:nvSpPr>
        <p:spPr>
          <a:xfrm>
            <a:off x="914400" y="139700"/>
            <a:ext cx="8229600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Use the distributive property to remove the parentheses from each expression: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295400" y="1752600"/>
            <a:ext cx="5715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3(c+3)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295400" y="2590800"/>
            <a:ext cx="5715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5(6y-7)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295400" y="3429000"/>
            <a:ext cx="5715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-2x(4-5x)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295400" y="4191000"/>
            <a:ext cx="7680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(5x - 7)(4)</a:t>
            </a: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457200" y="76200"/>
            <a:ext cx="5334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3.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295400" y="4937125"/>
            <a:ext cx="5715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E. ) </a:t>
            </a:r>
            <a:r>
              <a:rPr lang="en-US" sz="4000">
                <a:solidFill>
                  <a:srgbClr val="800000"/>
                </a:solidFill>
              </a:rPr>
              <a:t>x(y+8)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1295400" y="5775325"/>
            <a:ext cx="7680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F. ) </a:t>
            </a:r>
            <a:r>
              <a:rPr lang="en-US" sz="4000">
                <a:solidFill>
                  <a:srgbClr val="800000"/>
                </a:solidFill>
              </a:rPr>
              <a:t>-4(3a+9)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572000" y="17780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3c+9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572000" y="26162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30y-35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4724400" y="3454400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-8x+10x</a:t>
            </a:r>
            <a:r>
              <a:rPr lang="en-US" sz="4000" baseline="30000">
                <a:solidFill>
                  <a:srgbClr val="0000CC"/>
                </a:solidFill>
              </a:rPr>
              <a:t>2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4724400" y="42513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20x -28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4419600" y="4994275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xy+8x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4419600" y="57912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-12a-36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00" decel="100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  <p:bldP spid="5128" grpId="0"/>
      <p:bldP spid="5129" grpId="0"/>
      <p:bldP spid="5130" grpId="0"/>
      <p:bldP spid="5131" grpId="0"/>
      <p:bldP spid="5132" grpId="0"/>
      <p:bldP spid="5133" grpId="0"/>
      <p:bldP spid="5134" grpId="0"/>
      <p:bldP spid="51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" y="9144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4A.) </a:t>
            </a:r>
            <a:r>
              <a:rPr lang="en-US" sz="4000">
                <a:solidFill>
                  <a:srgbClr val="800000"/>
                </a:solidFill>
              </a:rPr>
              <a:t>What is the product of -5 and 2?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76200" y="17526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4B.) </a:t>
            </a:r>
            <a:r>
              <a:rPr lang="en-US" sz="4000">
                <a:solidFill>
                  <a:srgbClr val="800000"/>
                </a:solidFill>
              </a:rPr>
              <a:t>What is the sum of 3 and 4 ½ ?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76200" y="2590800"/>
            <a:ext cx="8915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4C.) </a:t>
            </a:r>
            <a:r>
              <a:rPr lang="en-US" sz="4000">
                <a:solidFill>
                  <a:srgbClr val="800000"/>
                </a:solidFill>
              </a:rPr>
              <a:t>What is the quotient of 12 and -4?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76200" y="3352800"/>
            <a:ext cx="8915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4D.) </a:t>
            </a:r>
            <a:r>
              <a:rPr lang="en-US" sz="4000">
                <a:solidFill>
                  <a:srgbClr val="800000"/>
                </a:solidFill>
              </a:rPr>
              <a:t>What is the quotient of -4 and 12?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76200" y="4098925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4E.) </a:t>
            </a:r>
            <a:r>
              <a:rPr lang="en-US" sz="4000">
                <a:solidFill>
                  <a:srgbClr val="800000"/>
                </a:solidFill>
              </a:rPr>
              <a:t>What is the difference of -9 and 5?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76200" y="4937125"/>
            <a:ext cx="9067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4F.) </a:t>
            </a:r>
            <a:r>
              <a:rPr lang="en-US" sz="4000">
                <a:solidFill>
                  <a:srgbClr val="800000"/>
                </a:solidFill>
              </a:rPr>
              <a:t>What is the difference of 5 and -9?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4800600" y="1295400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-10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4800600" y="22447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7 1/2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4724400" y="2971800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-3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4724400" y="37687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-1/3</a:t>
            </a:r>
          </a:p>
        </p:txBody>
      </p:sp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4724400" y="4521200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-14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4724400" y="53181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00" decel="100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2" grpId="0"/>
      <p:bldP spid="6153" grpId="0"/>
      <p:bldP spid="6155" grpId="0"/>
      <p:bldP spid="6156" grpId="0"/>
      <p:bldP spid="6157" grpId="0"/>
      <p:bldP spid="6158" grpId="0"/>
      <p:bldP spid="6159" grpId="0"/>
      <p:bldP spid="61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idx="1"/>
          </p:nvPr>
        </p:nvSpPr>
        <p:spPr>
          <a:xfrm>
            <a:off x="762000" y="393700"/>
            <a:ext cx="2819400" cy="7747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Evaluate: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–x</a:t>
            </a:r>
            <a:r>
              <a:rPr lang="en-US" sz="4000" baseline="30000">
                <a:solidFill>
                  <a:srgbClr val="800000"/>
                </a:solidFill>
              </a:rPr>
              <a:t>2</a:t>
            </a:r>
            <a:r>
              <a:rPr lang="en-US" sz="4000">
                <a:solidFill>
                  <a:srgbClr val="800000"/>
                </a:solidFill>
              </a:rPr>
              <a:t> –x +9 when x = -4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3a</a:t>
            </a:r>
            <a:r>
              <a:rPr lang="en-US" sz="4000" baseline="30000">
                <a:solidFill>
                  <a:srgbClr val="800000"/>
                </a:solidFill>
              </a:rPr>
              <a:t>2</a:t>
            </a:r>
            <a:r>
              <a:rPr lang="en-US" sz="4000">
                <a:solidFill>
                  <a:srgbClr val="800000"/>
                </a:solidFill>
              </a:rPr>
              <a:t> + (b-a) when a = 5 and b=-2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57200" y="3048000"/>
            <a:ext cx="701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(6-8n)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÷n</a:t>
            </a:r>
            <a:r>
              <a:rPr lang="en-US" sz="4000" baseline="30000">
                <a:solidFill>
                  <a:srgbClr val="800000"/>
                </a:solidFill>
                <a:cs typeface="Arial" charset="0"/>
              </a:rPr>
              <a:t>3 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when n = -1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57200" y="38100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10y-6c</a:t>
            </a:r>
            <a:r>
              <a:rPr lang="en-US" sz="4000" baseline="30000">
                <a:solidFill>
                  <a:srgbClr val="800000"/>
                </a:solidFill>
              </a:rPr>
              <a:t>2</a:t>
            </a:r>
            <a:r>
              <a:rPr lang="en-US" sz="4000">
                <a:solidFill>
                  <a:srgbClr val="800000"/>
                </a:solidFill>
              </a:rPr>
              <a:t> when y = ½ and c = -2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304800" y="381000"/>
            <a:ext cx="5334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5.</a:t>
            </a:r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6934200" y="1355725"/>
            <a:ext cx="91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-3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7848600" y="2625725"/>
            <a:ext cx="1143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68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6477000" y="3073400"/>
            <a:ext cx="1143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-14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6324600" y="43434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-19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8" grpId="0"/>
      <p:bldP spid="7179" grpId="0"/>
      <p:bldP spid="7180" grpId="0"/>
      <p:bldP spid="71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idx="1"/>
          </p:nvPr>
        </p:nvSpPr>
        <p:spPr>
          <a:xfrm>
            <a:off x="762000" y="88900"/>
            <a:ext cx="7696200" cy="1130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Sketch a number line graph of each of the following inequalities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57200" y="1431925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–5 &lt; x &lt; 10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57200" y="3336925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x &gt; 7 or x 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≤ -5</a:t>
            </a:r>
          </a:p>
        </p:txBody>
      </p:sp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304800" y="76200"/>
            <a:ext cx="5334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6.</a:t>
            </a: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1066800" y="2743200"/>
            <a:ext cx="6553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4127500" y="2667000"/>
            <a:ext cx="152400" cy="152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2590800" y="2133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800000"/>
                </a:solidFill>
              </a:rPr>
              <a:t>-5</a:t>
            </a: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4038600" y="2133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0</a:t>
            </a:r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6400800" y="2133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800000"/>
                </a:solidFill>
              </a:rPr>
              <a:t>10</a:t>
            </a:r>
          </a:p>
        </p:txBody>
      </p:sp>
      <p:sp>
        <p:nvSpPr>
          <p:cNvPr id="8207" name="Oval 15"/>
          <p:cNvSpPr>
            <a:spLocks noChangeArrowheads="1"/>
          </p:cNvSpPr>
          <p:nvPr/>
        </p:nvSpPr>
        <p:spPr bwMode="auto">
          <a:xfrm>
            <a:off x="6553200" y="2667000"/>
            <a:ext cx="152400" cy="152400"/>
          </a:xfrm>
          <a:prstGeom prst="ellipse">
            <a:avLst/>
          </a:prstGeom>
          <a:solidFill>
            <a:schemeClr val="bg1"/>
          </a:solidFill>
          <a:ln w="2540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1066800" y="5105400"/>
            <a:ext cx="65532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10" name="Oval 18"/>
          <p:cNvSpPr>
            <a:spLocks noChangeArrowheads="1"/>
          </p:cNvSpPr>
          <p:nvPr/>
        </p:nvSpPr>
        <p:spPr bwMode="auto">
          <a:xfrm>
            <a:off x="4127500" y="5029200"/>
            <a:ext cx="152400" cy="1524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2590800" y="44958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800000"/>
                </a:solidFill>
              </a:rPr>
              <a:t>-5</a:t>
            </a:r>
          </a:p>
        </p:txBody>
      </p:sp>
      <p:sp>
        <p:nvSpPr>
          <p:cNvPr id="8212" name="Oval 20"/>
          <p:cNvSpPr>
            <a:spLocks noChangeArrowheads="1"/>
          </p:cNvSpPr>
          <p:nvPr/>
        </p:nvSpPr>
        <p:spPr bwMode="auto">
          <a:xfrm>
            <a:off x="2743200" y="5029200"/>
            <a:ext cx="152400" cy="152400"/>
          </a:xfrm>
          <a:prstGeom prst="ellipse">
            <a:avLst/>
          </a:prstGeom>
          <a:solidFill>
            <a:srgbClr val="800000"/>
          </a:solidFill>
          <a:ln w="9525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4038600" y="44958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0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5867400" y="44958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rgbClr val="800000"/>
                </a:solidFill>
              </a:rPr>
              <a:t>7</a:t>
            </a: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2819400" y="2743200"/>
            <a:ext cx="3733800" cy="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>
            <a:off x="6096000" y="5105400"/>
            <a:ext cx="1600200" cy="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>
            <a:off x="1219200" y="5105400"/>
            <a:ext cx="1600200" cy="0"/>
          </a:xfrm>
          <a:prstGeom prst="line">
            <a:avLst/>
          </a:prstGeom>
          <a:noFill/>
          <a:ln w="50800">
            <a:solidFill>
              <a:srgbClr val="8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2743200" y="2667000"/>
            <a:ext cx="152400" cy="152400"/>
          </a:xfrm>
          <a:prstGeom prst="ellipse">
            <a:avLst/>
          </a:prstGeom>
          <a:solidFill>
            <a:schemeClr val="bg1"/>
          </a:solidFill>
          <a:ln w="2540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5" name="Oval 23"/>
          <p:cNvSpPr>
            <a:spLocks noChangeArrowheads="1"/>
          </p:cNvSpPr>
          <p:nvPr/>
        </p:nvSpPr>
        <p:spPr bwMode="auto">
          <a:xfrm>
            <a:off x="6019800" y="5029200"/>
            <a:ext cx="152400" cy="152400"/>
          </a:xfrm>
          <a:prstGeom prst="ellipse">
            <a:avLst/>
          </a:prstGeom>
          <a:solidFill>
            <a:schemeClr val="bg1"/>
          </a:solidFill>
          <a:ln w="25400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70" decel="100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70" decel="100000"/>
                                        <p:tgtEl>
                                          <p:spTgt spid="82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5" dur="77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82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5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70" decel="100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770" decel="100000"/>
                                        <p:tgtEl>
                                          <p:spTgt spid="82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6" dur="77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5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770" decel="100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770" decel="100000"/>
                                        <p:tgtEl>
                                          <p:spTgt spid="82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3" dur="77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5" dur="77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7" presetID="5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770" decel="100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770" decel="100000"/>
                                        <p:tgtEl>
                                          <p:spTgt spid="820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2" dur="77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4" dur="77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500"/>
                            </p:stCondLst>
                            <p:childTnLst>
                              <p:par>
                                <p:cTn id="9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70" decel="100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770" decel="100000"/>
                                        <p:tgtEl>
                                          <p:spTgt spid="82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9" dur="77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1" dur="77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770" decel="100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770" decel="100000"/>
                                        <p:tgtEl>
                                          <p:spTgt spid="82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5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770" decel="100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770" decel="100000"/>
                                        <p:tgtEl>
                                          <p:spTgt spid="82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0" dur="77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2" dur="77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4" presetID="5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770" decel="1000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770" decel="100000"/>
                                        <p:tgtEl>
                                          <p:spTgt spid="82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69" dur="77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1" dur="77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3" presetID="5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770" decel="100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770" decel="100000"/>
                                        <p:tgtEl>
                                          <p:spTgt spid="82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8" dur="77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7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80" dur="77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500"/>
                            </p:stCondLst>
                            <p:childTnLst>
                              <p:par>
                                <p:cTn id="18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200" grpId="0" animBg="1"/>
      <p:bldP spid="8201" grpId="0" animBg="1"/>
      <p:bldP spid="8202" grpId="0"/>
      <p:bldP spid="8205" grpId="0"/>
      <p:bldP spid="8206" grpId="0"/>
      <p:bldP spid="8207" grpId="0" animBg="1"/>
      <p:bldP spid="8209" grpId="0" animBg="1"/>
      <p:bldP spid="8210" grpId="0" animBg="1"/>
      <p:bldP spid="8211" grpId="0"/>
      <p:bldP spid="8212" grpId="0" animBg="1"/>
      <p:bldP spid="8213" grpId="0"/>
      <p:bldP spid="8214" grpId="0"/>
      <p:bldP spid="8216" grpId="0" animBg="1"/>
      <p:bldP spid="8217" grpId="0" animBg="1"/>
      <p:bldP spid="8218" grpId="0" animBg="1"/>
      <p:bldP spid="8203" grpId="0" animBg="1"/>
      <p:bldP spid="82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idx="1"/>
          </p:nvPr>
        </p:nvSpPr>
        <p:spPr>
          <a:xfrm>
            <a:off x="762000" y="165100"/>
            <a:ext cx="7696200" cy="7747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Solve for the specific variable.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57200" y="7620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Solve for </a:t>
            </a:r>
            <a:r>
              <a:rPr lang="en-US" sz="4000">
                <a:sym typeface="Symbol" pitchFamily="18" charset="2"/>
              </a:rPr>
              <a:t>.</a:t>
            </a:r>
            <a:r>
              <a:rPr lang="en-US" sz="4000">
                <a:solidFill>
                  <a:srgbClr val="800000"/>
                </a:solidFill>
                <a:sym typeface="Symbol" pitchFamily="18" charset="2"/>
              </a:rPr>
              <a:t>  C = d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Solve for k.  </a:t>
            </a:r>
            <a:r>
              <a:rPr lang="en-US" sz="4000">
                <a:solidFill>
                  <a:srgbClr val="800000"/>
                </a:solidFill>
              </a:rPr>
              <a:t>3n+6k=18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57200" y="2362200"/>
            <a:ext cx="815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Solve for b</a:t>
            </a:r>
            <a:r>
              <a:rPr lang="en-US" sz="4000" baseline="-25000"/>
              <a:t>1</a:t>
            </a:r>
            <a:r>
              <a:rPr lang="en-US" sz="4000"/>
              <a:t>.</a:t>
            </a:r>
            <a:r>
              <a:rPr lang="en-US" sz="4000">
                <a:solidFill>
                  <a:srgbClr val="800000"/>
                </a:solidFill>
              </a:rPr>
              <a:t>   A= ½</a:t>
            </a:r>
            <a:r>
              <a:rPr lang="en-US"/>
              <a:t> </a:t>
            </a:r>
            <a:r>
              <a:rPr lang="en-US" sz="4000">
                <a:solidFill>
                  <a:srgbClr val="800000"/>
                </a:solidFill>
              </a:rPr>
              <a:t>h(b</a:t>
            </a:r>
            <a:r>
              <a:rPr lang="en-US" sz="4000" baseline="-25000">
                <a:solidFill>
                  <a:srgbClr val="800000"/>
                </a:solidFill>
              </a:rPr>
              <a:t>1</a:t>
            </a:r>
            <a:r>
              <a:rPr lang="en-US" sz="4000">
                <a:solidFill>
                  <a:srgbClr val="800000"/>
                </a:solidFill>
              </a:rPr>
              <a:t>+b</a:t>
            </a:r>
            <a:r>
              <a:rPr lang="en-US" sz="4000" baseline="-25000">
                <a:solidFill>
                  <a:srgbClr val="800000"/>
                </a:solidFill>
              </a:rPr>
              <a:t>2</a:t>
            </a:r>
            <a:r>
              <a:rPr lang="en-US" sz="4000">
                <a:solidFill>
                  <a:srgbClr val="800000"/>
                </a:solidFill>
              </a:rPr>
              <a:t>)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57200" y="31242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Solve for c.</a:t>
            </a:r>
            <a:r>
              <a:rPr lang="en-US" sz="4000">
                <a:solidFill>
                  <a:srgbClr val="800000"/>
                </a:solidFill>
              </a:rPr>
              <a:t>   d = 6(2c-x)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04800" y="152400"/>
            <a:ext cx="5334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7.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44500" y="3835400"/>
            <a:ext cx="815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E. ) Solve for a.</a:t>
            </a:r>
            <a:r>
              <a:rPr lang="en-US" sz="4000">
                <a:solidFill>
                  <a:srgbClr val="800000"/>
                </a:solidFill>
              </a:rPr>
              <a:t>   ax + ay = w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444500" y="45974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F. ) Solve for x.</a:t>
            </a:r>
            <a:r>
              <a:rPr lang="en-US" sz="4000">
                <a:solidFill>
                  <a:srgbClr val="800000"/>
                </a:solidFill>
              </a:rPr>
              <a:t>   b</a:t>
            </a:r>
            <a:r>
              <a:rPr lang="en-US" sz="4000" baseline="30000">
                <a:solidFill>
                  <a:srgbClr val="800000"/>
                </a:solidFill>
              </a:rPr>
              <a:t>2</a:t>
            </a:r>
            <a:r>
              <a:rPr lang="en-US" sz="4000">
                <a:solidFill>
                  <a:srgbClr val="800000"/>
                </a:solidFill>
              </a:rPr>
              <a:t>x-4x= 2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457200" y="5257800"/>
            <a:ext cx="8153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G. ) Solve for P.</a:t>
            </a:r>
            <a:r>
              <a:rPr lang="en-US" sz="4000">
                <a:solidFill>
                  <a:srgbClr val="800000"/>
                </a:solidFill>
              </a:rPr>
              <a:t>   F= pr</a:t>
            </a:r>
            <a:r>
              <a:rPr lang="en-US" sz="4000" baseline="30000">
                <a:solidFill>
                  <a:srgbClr val="800000"/>
                </a:solidFill>
              </a:rPr>
              <a:t>2</a:t>
            </a:r>
            <a:r>
              <a:rPr lang="en-US" sz="4000">
                <a:solidFill>
                  <a:srgbClr val="800000"/>
                </a:solidFill>
              </a:rPr>
              <a:t>+pt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457200" y="60198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H. ) Solve for m.</a:t>
            </a:r>
            <a:r>
              <a:rPr lang="en-US" sz="4000">
                <a:solidFill>
                  <a:srgbClr val="800000"/>
                </a:solidFill>
              </a:rPr>
              <a:t>  K=3/4(b+m)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4" grpId="0"/>
      <p:bldP spid="9225" grpId="0"/>
      <p:bldP spid="9226" grpId="0"/>
      <p:bldP spid="92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idx="1"/>
          </p:nvPr>
        </p:nvSpPr>
        <p:spPr>
          <a:xfrm>
            <a:off x="762000" y="152400"/>
            <a:ext cx="7924800" cy="10541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Solve for the variable in each of the following equations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7(x-2)+4=23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4x-(2x-4)=3x + 6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57200" y="3048000"/>
            <a:ext cx="701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2/3n+1/5n = 26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57200" y="38100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2(-4-3y)-(2y-1)=5(3-6y)</a:t>
            </a: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304800" y="122238"/>
            <a:ext cx="5334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8.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5334000" y="1295400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 = 33/7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5334000" y="22447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 = -2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5257800" y="2971800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n = 30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858000" y="37687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y =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6155" grpId="0"/>
      <p:bldP spid="6156" grpId="0"/>
      <p:bldP spid="6157" grpId="0"/>
      <p:bldP spid="61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idx="1"/>
          </p:nvPr>
        </p:nvSpPr>
        <p:spPr>
          <a:xfrm>
            <a:off x="762000" y="165100"/>
            <a:ext cx="7924800" cy="10541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Solve for the variable in each of the following inequalities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8c-6&lt;18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-4y+2(y-4)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≥12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57200" y="3048000"/>
            <a:ext cx="701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10n+16&gt;5n-6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57200" y="38100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–y-(4y+6)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≤-(y+6)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304800" y="152400"/>
            <a:ext cx="5334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9.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457200" y="4572000"/>
            <a:ext cx="701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E. ) </a:t>
            </a:r>
            <a:r>
              <a:rPr lang="en-US" sz="4000">
                <a:solidFill>
                  <a:srgbClr val="800000"/>
                </a:solidFill>
              </a:rPr>
              <a:t>5+(2-x)&gt;2(4x-8)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457200" y="53340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F. ) </a:t>
            </a:r>
            <a:r>
              <a:rPr lang="en-US" sz="4000">
                <a:solidFill>
                  <a:srgbClr val="800000"/>
                </a:solidFill>
              </a:rPr>
              <a:t>-1/3 y + 6 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≤ -7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5410200" y="12954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c &lt;3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5410200" y="21336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y</a:t>
            </a:r>
            <a:r>
              <a:rPr lang="en-US" sz="4000">
                <a:solidFill>
                  <a:srgbClr val="0000CC"/>
                </a:solidFill>
                <a:cs typeface="Arial" charset="0"/>
              </a:rPr>
              <a:t>≤ -10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5562600" y="2971800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n &gt; -22/5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5562600" y="3768725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y</a:t>
            </a:r>
            <a:r>
              <a:rPr lang="en-US" sz="4000">
                <a:solidFill>
                  <a:srgbClr val="0000CC"/>
                </a:solidFill>
                <a:cs typeface="Arial" charset="0"/>
              </a:rPr>
              <a:t>≥0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257800" y="4511675"/>
            <a:ext cx="2667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x&lt; 23/9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5257800" y="5308600"/>
            <a:ext cx="2209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y </a:t>
            </a:r>
            <a:r>
              <a:rPr lang="en-US" sz="4000">
                <a:solidFill>
                  <a:srgbClr val="0000CC"/>
                </a:solidFill>
                <a:cs typeface="Arial" charset="0"/>
              </a:rPr>
              <a:t>≥ 39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00" decel="100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2" grpId="0"/>
      <p:bldP spid="11273" grpId="0"/>
      <p:bldP spid="5130" grpId="0"/>
      <p:bldP spid="5131" grpId="0"/>
      <p:bldP spid="5132" grpId="0"/>
      <p:bldP spid="5133" grpId="0"/>
      <p:bldP spid="5134" grpId="0"/>
      <p:bldP spid="51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idx="1"/>
          </p:nvPr>
        </p:nvSpPr>
        <p:spPr>
          <a:xfrm>
            <a:off x="838200" y="165100"/>
            <a:ext cx="7924800" cy="10541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Solve for x in each of the following absolute value equations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|6x + 4| = 20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|1/3 x -6| = 7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57200" y="3048000"/>
            <a:ext cx="701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3|-4x+5| = 75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457200" y="38100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5|2x-4|-3=12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76200" y="152400"/>
            <a:ext cx="838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10.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457200" y="4572000"/>
            <a:ext cx="701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E. ) </a:t>
            </a:r>
            <a:r>
              <a:rPr lang="en-US" sz="4000">
                <a:solidFill>
                  <a:srgbClr val="800000"/>
                </a:solidFill>
              </a:rPr>
              <a:t>5-8|x-5|=-11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457200" y="53340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F. ) </a:t>
            </a:r>
            <a:r>
              <a:rPr lang="en-US" sz="4000">
                <a:solidFill>
                  <a:srgbClr val="800000"/>
                </a:solidFill>
              </a:rPr>
              <a:t>4+3|x-2|=19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749800" y="1368425"/>
            <a:ext cx="370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 =16/6, x = -4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749800" y="2206625"/>
            <a:ext cx="3175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x=39, x = -3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4902200" y="3044825"/>
            <a:ext cx="3832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 =-5, x =15/2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4902200" y="3841750"/>
            <a:ext cx="370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 =7/2, x =1/2 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4597400" y="4584700"/>
            <a:ext cx="3832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 = 7, x =3</a:t>
            </a:r>
            <a:endParaRPr lang="en-US" sz="4000" baseline="30000">
              <a:solidFill>
                <a:srgbClr val="0000CC"/>
              </a:solidFill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4597400" y="5381625"/>
            <a:ext cx="3175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>
                <a:solidFill>
                  <a:srgbClr val="0000CC"/>
                </a:solidFill>
              </a:rPr>
              <a:t>X = 7, x =-3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00" decel="100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6" grpId="0"/>
      <p:bldP spid="12297" grpId="0"/>
      <p:bldP spid="5130" grpId="0"/>
      <p:bldP spid="5131" grpId="0"/>
      <p:bldP spid="5132" grpId="0"/>
      <p:bldP spid="5133" grpId="0"/>
      <p:bldP spid="5134" grpId="0"/>
      <p:bldP spid="51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idx="1"/>
          </p:nvPr>
        </p:nvSpPr>
        <p:spPr>
          <a:xfrm>
            <a:off x="838200" y="190500"/>
            <a:ext cx="7924800" cy="10541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Solve for x in each of the following absolute value inequalities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|2x + 4| 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≤</a:t>
            </a:r>
            <a:r>
              <a:rPr lang="en-US" sz="4000">
                <a:solidFill>
                  <a:srgbClr val="800000"/>
                </a:solidFill>
              </a:rPr>
              <a:t> 20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4000">
                <a:solidFill>
                  <a:srgbClr val="800000"/>
                </a:solidFill>
              </a:rPr>
              <a:t>|3 -x| &gt;2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57200" y="3048000"/>
            <a:ext cx="7010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C. ) </a:t>
            </a:r>
            <a:r>
              <a:rPr lang="en-US" sz="4000">
                <a:solidFill>
                  <a:srgbClr val="800000"/>
                </a:solidFill>
              </a:rPr>
              <a:t>3|-4x-8| &lt; 12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57200" y="3810000"/>
            <a:ext cx="8534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D. ) </a:t>
            </a:r>
            <a:r>
              <a:rPr lang="en-US" sz="4000">
                <a:solidFill>
                  <a:srgbClr val="800000"/>
                </a:solidFill>
              </a:rPr>
              <a:t>4|3+x|-5 </a:t>
            </a:r>
            <a:r>
              <a:rPr lang="en-US" sz="4000">
                <a:solidFill>
                  <a:srgbClr val="800000"/>
                </a:solidFill>
                <a:cs typeface="Arial" charset="0"/>
              </a:rPr>
              <a:t>≥ 15</a:t>
            </a: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152400" y="152400"/>
            <a:ext cx="838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11.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57200" y="4572000"/>
            <a:ext cx="106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E. )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257800" y="1371600"/>
            <a:ext cx="106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F. )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172200" y="1295400"/>
            <a:ext cx="2362200" cy="1463675"/>
            <a:chOff x="960" y="2832"/>
            <a:chExt cx="1488" cy="922"/>
          </a:xfrm>
        </p:grpSpPr>
        <p:sp>
          <p:nvSpPr>
            <p:cNvPr id="22556" name="Text Box 10"/>
            <p:cNvSpPr txBox="1">
              <a:spLocks noChangeArrowheads="1"/>
            </p:cNvSpPr>
            <p:nvPr/>
          </p:nvSpPr>
          <p:spPr bwMode="auto">
            <a:xfrm>
              <a:off x="960" y="2832"/>
              <a:ext cx="86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|x+4|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57" name="Text Box 11"/>
            <p:cNvSpPr txBox="1">
              <a:spLocks noChangeArrowheads="1"/>
            </p:cNvSpPr>
            <p:nvPr/>
          </p:nvSpPr>
          <p:spPr bwMode="auto">
            <a:xfrm>
              <a:off x="1152" y="3312"/>
              <a:ext cx="43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7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58" name="Line 12"/>
            <p:cNvSpPr>
              <a:spLocks noChangeShapeType="1"/>
            </p:cNvSpPr>
            <p:nvPr/>
          </p:nvSpPr>
          <p:spPr bwMode="auto">
            <a:xfrm>
              <a:off x="1024" y="3288"/>
              <a:ext cx="624" cy="0"/>
            </a:xfrm>
            <a:prstGeom prst="line">
              <a:avLst/>
            </a:prstGeom>
            <a:noFill/>
            <a:ln w="2222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59" name="Text Box 14"/>
            <p:cNvSpPr txBox="1">
              <a:spLocks noChangeArrowheads="1"/>
            </p:cNvSpPr>
            <p:nvPr/>
          </p:nvSpPr>
          <p:spPr bwMode="auto">
            <a:xfrm>
              <a:off x="1728" y="3072"/>
              <a:ext cx="7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  <a:cs typeface="Arial" charset="0"/>
                </a:rPr>
                <a:t>≥ 2</a:t>
              </a:r>
            </a:p>
          </p:txBody>
        </p:sp>
      </p:grpSp>
      <p:grpSp>
        <p:nvGrpSpPr>
          <p:cNvPr id="22539" name="Group 16"/>
          <p:cNvGrpSpPr>
            <a:grpSpLocks/>
          </p:cNvGrpSpPr>
          <p:nvPr/>
        </p:nvGrpSpPr>
        <p:grpSpPr bwMode="auto">
          <a:xfrm>
            <a:off x="1676400" y="4648200"/>
            <a:ext cx="2362200" cy="1463675"/>
            <a:chOff x="960" y="2832"/>
            <a:chExt cx="1488" cy="922"/>
          </a:xfrm>
        </p:grpSpPr>
        <p:sp>
          <p:nvSpPr>
            <p:cNvPr id="22552" name="Text Box 17"/>
            <p:cNvSpPr txBox="1">
              <a:spLocks noChangeArrowheads="1"/>
            </p:cNvSpPr>
            <p:nvPr/>
          </p:nvSpPr>
          <p:spPr bwMode="auto">
            <a:xfrm>
              <a:off x="960" y="2832"/>
              <a:ext cx="86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|x-5|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53" name="Text Box 18"/>
            <p:cNvSpPr txBox="1">
              <a:spLocks noChangeArrowheads="1"/>
            </p:cNvSpPr>
            <p:nvPr/>
          </p:nvSpPr>
          <p:spPr bwMode="auto">
            <a:xfrm>
              <a:off x="1152" y="3312"/>
              <a:ext cx="43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3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54" name="Line 19"/>
            <p:cNvSpPr>
              <a:spLocks noChangeShapeType="1"/>
            </p:cNvSpPr>
            <p:nvPr/>
          </p:nvSpPr>
          <p:spPr bwMode="auto">
            <a:xfrm>
              <a:off x="1024" y="3288"/>
              <a:ext cx="624" cy="0"/>
            </a:xfrm>
            <a:prstGeom prst="line">
              <a:avLst/>
            </a:prstGeom>
            <a:noFill/>
            <a:ln w="2222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55" name="Text Box 20"/>
            <p:cNvSpPr txBox="1">
              <a:spLocks noChangeArrowheads="1"/>
            </p:cNvSpPr>
            <p:nvPr/>
          </p:nvSpPr>
          <p:spPr bwMode="auto">
            <a:xfrm>
              <a:off x="1728" y="3072"/>
              <a:ext cx="7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&lt; 6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</p:grpSp>
      <p:sp>
        <p:nvSpPr>
          <p:cNvPr id="14357" name="Text Box 21"/>
          <p:cNvSpPr txBox="1">
            <a:spLocks noChangeArrowheads="1"/>
          </p:cNvSpPr>
          <p:nvPr/>
        </p:nvSpPr>
        <p:spPr bwMode="auto">
          <a:xfrm>
            <a:off x="5334000" y="2819400"/>
            <a:ext cx="106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G. )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248400" y="2743200"/>
            <a:ext cx="2895600" cy="1463675"/>
            <a:chOff x="960" y="2832"/>
            <a:chExt cx="1488" cy="922"/>
          </a:xfrm>
        </p:grpSpPr>
        <p:sp>
          <p:nvSpPr>
            <p:cNvPr id="22548" name="Text Box 23"/>
            <p:cNvSpPr txBox="1">
              <a:spLocks noChangeArrowheads="1"/>
            </p:cNvSpPr>
            <p:nvPr/>
          </p:nvSpPr>
          <p:spPr bwMode="auto">
            <a:xfrm>
              <a:off x="960" y="2832"/>
              <a:ext cx="86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|4x+3|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49" name="Text Box 24"/>
            <p:cNvSpPr txBox="1">
              <a:spLocks noChangeArrowheads="1"/>
            </p:cNvSpPr>
            <p:nvPr/>
          </p:nvSpPr>
          <p:spPr bwMode="auto">
            <a:xfrm>
              <a:off x="1152" y="3312"/>
              <a:ext cx="43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2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50" name="Line 25"/>
            <p:cNvSpPr>
              <a:spLocks noChangeShapeType="1"/>
            </p:cNvSpPr>
            <p:nvPr/>
          </p:nvSpPr>
          <p:spPr bwMode="auto">
            <a:xfrm>
              <a:off x="1024" y="3288"/>
              <a:ext cx="624" cy="0"/>
            </a:xfrm>
            <a:prstGeom prst="line">
              <a:avLst/>
            </a:prstGeom>
            <a:noFill/>
            <a:ln w="2222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51" name="Text Box 26"/>
            <p:cNvSpPr txBox="1">
              <a:spLocks noChangeArrowheads="1"/>
            </p:cNvSpPr>
            <p:nvPr/>
          </p:nvSpPr>
          <p:spPr bwMode="auto">
            <a:xfrm>
              <a:off x="1728" y="3072"/>
              <a:ext cx="7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  <a:cs typeface="Arial" charset="0"/>
                </a:rPr>
                <a:t>≤4</a:t>
              </a:r>
            </a:p>
          </p:txBody>
        </p:sp>
      </p:grpSp>
      <p:sp>
        <p:nvSpPr>
          <p:cNvPr id="14363" name="Text Box 27"/>
          <p:cNvSpPr txBox="1">
            <a:spLocks noChangeArrowheads="1"/>
          </p:cNvSpPr>
          <p:nvPr/>
        </p:nvSpPr>
        <p:spPr bwMode="auto">
          <a:xfrm>
            <a:off x="5334000" y="4343400"/>
            <a:ext cx="106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H. )</a:t>
            </a:r>
            <a:endParaRPr lang="en-US" sz="4000">
              <a:solidFill>
                <a:srgbClr val="800000"/>
              </a:solidFill>
              <a:cs typeface="Arial" charset="0"/>
            </a:endParaRPr>
          </a:p>
        </p:txBody>
      </p: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6248400" y="4267200"/>
            <a:ext cx="2895600" cy="1463675"/>
            <a:chOff x="960" y="2832"/>
            <a:chExt cx="1488" cy="922"/>
          </a:xfrm>
        </p:grpSpPr>
        <p:sp>
          <p:nvSpPr>
            <p:cNvPr id="22544" name="Text Box 29"/>
            <p:cNvSpPr txBox="1">
              <a:spLocks noChangeArrowheads="1"/>
            </p:cNvSpPr>
            <p:nvPr/>
          </p:nvSpPr>
          <p:spPr bwMode="auto">
            <a:xfrm>
              <a:off x="960" y="2832"/>
              <a:ext cx="86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|5x-5|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45" name="Text Box 30"/>
            <p:cNvSpPr txBox="1">
              <a:spLocks noChangeArrowheads="1"/>
            </p:cNvSpPr>
            <p:nvPr/>
          </p:nvSpPr>
          <p:spPr bwMode="auto">
            <a:xfrm>
              <a:off x="1152" y="3312"/>
              <a:ext cx="43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</a:rPr>
                <a:t>3</a:t>
              </a:r>
              <a:endParaRPr lang="en-US" sz="4000">
                <a:solidFill>
                  <a:srgbClr val="800000"/>
                </a:solidFill>
                <a:cs typeface="Arial" charset="0"/>
              </a:endParaRPr>
            </a:p>
          </p:txBody>
        </p:sp>
        <p:sp>
          <p:nvSpPr>
            <p:cNvPr id="22546" name="Line 31"/>
            <p:cNvSpPr>
              <a:spLocks noChangeShapeType="1"/>
            </p:cNvSpPr>
            <p:nvPr/>
          </p:nvSpPr>
          <p:spPr bwMode="auto">
            <a:xfrm>
              <a:off x="1024" y="3288"/>
              <a:ext cx="624" cy="0"/>
            </a:xfrm>
            <a:prstGeom prst="line">
              <a:avLst/>
            </a:prstGeom>
            <a:noFill/>
            <a:ln w="22225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547" name="Text Box 32"/>
            <p:cNvSpPr txBox="1">
              <a:spLocks noChangeArrowheads="1"/>
            </p:cNvSpPr>
            <p:nvPr/>
          </p:nvSpPr>
          <p:spPr bwMode="auto">
            <a:xfrm>
              <a:off x="1728" y="3072"/>
              <a:ext cx="7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4000">
                  <a:solidFill>
                    <a:srgbClr val="800000"/>
                  </a:solidFill>
                  <a:cs typeface="Arial" charset="0"/>
                </a:rPr>
                <a:t>&gt;8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  <p:bldP spid="14344" grpId="0"/>
      <p:bldP spid="14345" grpId="0"/>
      <p:bldP spid="14357" grpId="0"/>
      <p:bldP spid="143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838200" y="190500"/>
            <a:ext cx="7924800" cy="10541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Graph these please…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7696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A. ) </a:t>
            </a:r>
            <a:r>
              <a:rPr lang="en-US" sz="4000">
                <a:solidFill>
                  <a:srgbClr val="800000"/>
                </a:solidFill>
              </a:rPr>
              <a:t>20&lt; 2x+ 6&lt; 50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868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/>
              <a:t>B. ) </a:t>
            </a:r>
            <a:r>
              <a:rPr lang="en-US" sz="3200">
                <a:solidFill>
                  <a:srgbClr val="800000"/>
                </a:solidFill>
              </a:rPr>
              <a:t>200&gt; -4x- 8&gt; -12</a:t>
            </a:r>
          </a:p>
        </p:txBody>
      </p:sp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152400" y="152400"/>
            <a:ext cx="8382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3200"/>
              <a:t>12.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rek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553</TotalTime>
  <Words>853</Words>
  <Application>Microsoft Office PowerPoint</Application>
  <PresentationFormat>On-screen Show (4:3)</PresentationFormat>
  <Paragraphs>155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Franklin Gothic Medium</vt:lpstr>
      <vt:lpstr>Franklin Gothic Book</vt:lpstr>
      <vt:lpstr>Wingdings 2</vt:lpstr>
      <vt:lpstr>Calibri</vt:lpstr>
      <vt:lpstr>Corbel</vt:lpstr>
      <vt:lpstr>Symbol</vt:lpstr>
      <vt:lpstr>Trek</vt:lpstr>
      <vt:lpstr>Algebra 2 Test 1 Review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Mission Hills High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Andy Baker and Shez Sirimanne 2008</dc:creator>
  <cp:lastModifiedBy>Shez Sirimanne</cp:lastModifiedBy>
  <cp:revision>77</cp:revision>
  <dcterms:created xsi:type="dcterms:W3CDTF">2008-09-10T20:58:09Z</dcterms:created>
  <dcterms:modified xsi:type="dcterms:W3CDTF">2010-09-15T14:49:18Z</dcterms:modified>
</cp:coreProperties>
</file>